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28"/>
  </p:notesMasterIdLst>
  <p:handoutMasterIdLst>
    <p:handoutMasterId r:id="rId29"/>
  </p:handoutMasterIdLst>
  <p:sldIdLst>
    <p:sldId id="355" r:id="rId2"/>
    <p:sldId id="356" r:id="rId3"/>
    <p:sldId id="396" r:id="rId4"/>
    <p:sldId id="381" r:id="rId5"/>
    <p:sldId id="395" r:id="rId6"/>
    <p:sldId id="398" r:id="rId7"/>
    <p:sldId id="399" r:id="rId8"/>
    <p:sldId id="400" r:id="rId9"/>
    <p:sldId id="397" r:id="rId10"/>
    <p:sldId id="401" r:id="rId11"/>
    <p:sldId id="402" r:id="rId12"/>
    <p:sldId id="403" r:id="rId13"/>
    <p:sldId id="404" r:id="rId14"/>
    <p:sldId id="412" r:id="rId15"/>
    <p:sldId id="405" r:id="rId16"/>
    <p:sldId id="406" r:id="rId17"/>
    <p:sldId id="410" r:id="rId18"/>
    <p:sldId id="407" r:id="rId19"/>
    <p:sldId id="408" r:id="rId20"/>
    <p:sldId id="409" r:id="rId21"/>
    <p:sldId id="411" r:id="rId22"/>
    <p:sldId id="413" r:id="rId23"/>
    <p:sldId id="414" r:id="rId24"/>
    <p:sldId id="415" r:id="rId25"/>
    <p:sldId id="391" r:id="rId26"/>
    <p:sldId id="371" r:id="rId2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186" autoAdjust="0"/>
  </p:normalViewPr>
  <p:slideViewPr>
    <p:cSldViewPr snapToGrid="0">
      <p:cViewPr varScale="1">
        <p:scale>
          <a:sx n="78" d="100"/>
          <a:sy n="78" d="100"/>
        </p:scale>
        <p:origin x="126" y="19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" TargetMode="External"/><Relationship Id="rId2" Type="http://schemas.openxmlformats.org/officeDocument/2006/relationships/hyperlink" Target="https://www.learnentityframeworkcor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en-us/dotnet/csharp/programming-guide/concepts/linq/" TargetMode="External"/><Relationship Id="rId4" Type="http://schemas.openxmlformats.org/officeDocument/2006/relationships/hyperlink" Target="https://www.codecademy.com/courses/learn-c-sharp/lessons/csharp-linq/exercises/introduction-to-linq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download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83BC-7F81-4537-BD2B-B22BFBA5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2948-8645-42B6-ACDD-7200AF3BE5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ORM is an Object-Relational Mapper</a:t>
            </a:r>
          </a:p>
          <a:p>
            <a:r>
              <a:rPr lang="en-US" dirty="0"/>
              <a:t>Object-relational mapping is a technique of connecting data stored in a relational database (SQL Server) to the objects defined in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16599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CEAC-2259-4A59-BE7B-420BCF73C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an 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497A-47CA-40C3-AE9A-5A591499D0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Makes life way easier</a:t>
            </a:r>
          </a:p>
          <a:p>
            <a:r>
              <a:rPr lang="en-US" dirty="0"/>
              <a:t>Traditionally, you’d query database and manually set the data returned to your object</a:t>
            </a:r>
          </a:p>
        </p:txBody>
      </p:sp>
    </p:spTree>
    <p:extLst>
      <p:ext uri="{BB962C8B-B14F-4D97-AF65-F5344CB8AC3E}">
        <p14:creationId xmlns:p14="http://schemas.microsoft.com/office/powerpoint/2010/main" val="321165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E0A-4904-4831-A5DA-CF68DC9E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 Framework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D9B1-F127-468D-B0EB-FAD934A81D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Entity Framework Core is a .NET ORM built by Microsoft</a:t>
            </a:r>
          </a:p>
          <a:p>
            <a:r>
              <a:rPr lang="en-US" dirty="0"/>
              <a:t>It’s lightweight, extensible, open-source, and cross-platform</a:t>
            </a:r>
          </a:p>
          <a:p>
            <a:r>
              <a:rPr lang="en-US" dirty="0"/>
              <a:t>There are other ORM tools out there such as NHibernate, Dapper,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Works with many relational databases such as SQL Server, </a:t>
            </a:r>
            <a:r>
              <a:rPr lang="en-US" dirty="0" err="1"/>
              <a:t>Sqlite</a:t>
            </a:r>
            <a:r>
              <a:rPr lang="en-US" dirty="0"/>
              <a:t>, </a:t>
            </a:r>
            <a:r>
              <a:rPr lang="en-US" dirty="0" err="1"/>
              <a:t>InMemory</a:t>
            </a:r>
            <a:r>
              <a:rPr lang="en-US" dirty="0"/>
              <a:t>, </a:t>
            </a:r>
            <a:r>
              <a:rPr lang="en-US" dirty="0" err="1"/>
              <a:t>PostgresSQL</a:t>
            </a:r>
            <a:r>
              <a:rPr lang="en-US" dirty="0"/>
              <a:t>, MySQL,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2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3BD5-13E3-4DA1-9945-675E2A1C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EF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C3A4-25B4-482A-B3DE-0F302723CB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dotnet add package </a:t>
            </a:r>
            <a:r>
              <a:rPr lang="en-US" dirty="0" err="1">
                <a:latin typeface="Consolas" panose="020B0609020204030204" pitchFamily="49" charset="0"/>
              </a:rPr>
              <a:t>Microsoft.EntityFrameworkCore.SqlServer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dotnet add package </a:t>
            </a:r>
            <a:r>
              <a:rPr lang="en-US" dirty="0" err="1">
                <a:latin typeface="Consolas" panose="020B0609020204030204" pitchFamily="49" charset="0"/>
              </a:rPr>
              <a:t>Microsoft.EntityFrameworkCore.Tools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dotnet add package </a:t>
            </a:r>
            <a:r>
              <a:rPr lang="en-US" dirty="0" err="1">
                <a:latin typeface="Consolas" panose="020B0609020204030204" pitchFamily="49" charset="0"/>
              </a:rPr>
              <a:t>Microsoft.EntityFrameworkCore.Design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14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BA7D-7CC6-4F32-A1C4-C4A051D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D2CAA-6C6D-4491-AD40-5B7A2CA1D0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 Core can either be code-first or database-first</a:t>
            </a:r>
          </a:p>
          <a:p>
            <a:r>
              <a:rPr lang="en-US" dirty="0"/>
              <a:t>Code-first relies on the application creating and managing the database schema</a:t>
            </a:r>
          </a:p>
          <a:p>
            <a:r>
              <a:rPr lang="en-US" dirty="0"/>
              <a:t>Database-first relies on the database schema already existing and the entities are reverse-engineered from it</a:t>
            </a:r>
          </a:p>
          <a:p>
            <a:r>
              <a:rPr lang="en-US" dirty="0"/>
              <a:t>We’ll use the code-first approach</a:t>
            </a:r>
          </a:p>
        </p:txBody>
      </p:sp>
    </p:spTree>
    <p:extLst>
      <p:ext uri="{BB962C8B-B14F-4D97-AF65-F5344CB8AC3E}">
        <p14:creationId xmlns:p14="http://schemas.microsoft.com/office/powerpoint/2010/main" val="3684523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6B3E-B235-46FA-9833-0A01F7CF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 -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0620A-001D-45B4-AABA-CF4D1B17BD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 Core models are a conceptual model of an application</a:t>
            </a:r>
          </a:p>
          <a:p>
            <a:r>
              <a:rPr lang="en-US" dirty="0"/>
              <a:t>Models are a collection of classes that represent an entity within the application</a:t>
            </a:r>
          </a:p>
          <a:p>
            <a:r>
              <a:rPr lang="en-US" dirty="0"/>
              <a:t>The model structure usually closely matches the schema of the database</a:t>
            </a:r>
          </a:p>
          <a:p>
            <a:r>
              <a:rPr lang="en-US" dirty="0"/>
              <a:t>If application model is different than the schema, it can be mapped (either using annotations or fluent API)</a:t>
            </a:r>
          </a:p>
        </p:txBody>
      </p:sp>
    </p:spTree>
    <p:extLst>
      <p:ext uri="{BB962C8B-B14F-4D97-AF65-F5344CB8AC3E}">
        <p14:creationId xmlns:p14="http://schemas.microsoft.com/office/powerpoint/2010/main" val="426236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897E-9578-403B-A033-634762E4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 - </a:t>
            </a:r>
            <a:r>
              <a:rPr lang="en-US" dirty="0" err="1"/>
              <a:t>DBContext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E9D34-F976-4893-BC1B-C94BC14245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class represents a sessions with a database and provides an API for communicating with the underlying database</a:t>
            </a:r>
          </a:p>
          <a:p>
            <a:r>
              <a:rPr lang="en-US" dirty="0"/>
              <a:t>It handles:</a:t>
            </a:r>
          </a:p>
          <a:p>
            <a:pPr lvl="1"/>
            <a:r>
              <a:rPr lang="en-US" dirty="0"/>
              <a:t>Database connections</a:t>
            </a:r>
          </a:p>
          <a:p>
            <a:pPr lvl="1"/>
            <a:r>
              <a:rPr lang="en-US" dirty="0"/>
              <a:t>Data operations (querying/persisting data)</a:t>
            </a:r>
          </a:p>
          <a:p>
            <a:pPr lvl="1"/>
            <a:r>
              <a:rPr lang="en-US" dirty="0"/>
              <a:t>Change tracking</a:t>
            </a:r>
          </a:p>
          <a:p>
            <a:pPr lvl="1"/>
            <a:r>
              <a:rPr lang="en-US" dirty="0"/>
              <a:t>Model building</a:t>
            </a:r>
          </a:p>
          <a:p>
            <a:pPr lvl="1"/>
            <a:r>
              <a:rPr lang="en-US" dirty="0"/>
              <a:t>Data mapping</a:t>
            </a:r>
          </a:p>
          <a:p>
            <a:pPr lvl="1"/>
            <a:r>
              <a:rPr lang="en-US" dirty="0"/>
              <a:t>Object caching</a:t>
            </a:r>
          </a:p>
          <a:p>
            <a:pPr lvl="1"/>
            <a:r>
              <a:rPr lang="en-US" dirty="0"/>
              <a:t>Transaction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899267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23CB-30A7-40BD-863A-FEA5AB3E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– Querying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9748D-17A9-4446-90AC-C8E5698873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Querying data is done via LINQ</a:t>
            </a:r>
          </a:p>
          <a:p>
            <a:r>
              <a:rPr lang="en-US" dirty="0"/>
              <a:t>LINQ, or Language </a:t>
            </a:r>
            <a:r>
              <a:rPr lang="en-US" dirty="0" err="1"/>
              <a:t>INtegrated</a:t>
            </a:r>
            <a:r>
              <a:rPr lang="en-US" dirty="0"/>
              <a:t> Query, is a set of technologies based on the integration of query capabilities directly into the C# language</a:t>
            </a:r>
          </a:p>
          <a:p>
            <a:r>
              <a:rPr lang="en-US" dirty="0"/>
              <a:t>Refer to the </a:t>
            </a:r>
            <a:r>
              <a:rPr lang="en-US" dirty="0" err="1"/>
              <a:t>Codecademy</a:t>
            </a:r>
            <a:r>
              <a:rPr lang="en-US" dirty="0"/>
              <a:t> course on LINQ</a:t>
            </a:r>
          </a:p>
          <a:p>
            <a:r>
              <a:rPr lang="en-US" dirty="0">
                <a:latin typeface="Consolas" panose="020B0609020204030204" pitchFamily="49" charset="0"/>
              </a:rPr>
              <a:t>var objects = </a:t>
            </a:r>
            <a:r>
              <a:rPr lang="en-US" dirty="0" err="1">
                <a:latin typeface="Consolas" panose="020B0609020204030204" pitchFamily="49" charset="0"/>
              </a:rPr>
              <a:t>context.Object.Where</a:t>
            </a:r>
            <a:r>
              <a:rPr lang="en-US" dirty="0">
                <a:latin typeface="Consolas" panose="020B0609020204030204" pitchFamily="49" charset="0"/>
              </a:rPr>
              <a:t>(o =&gt; </a:t>
            </a:r>
            <a:r>
              <a:rPr lang="en-US" dirty="0" err="1">
                <a:latin typeface="Consolas" panose="020B0609020204030204" pitchFamily="49" charset="0"/>
              </a:rPr>
              <a:t>o.property</a:t>
            </a:r>
            <a:r>
              <a:rPr lang="en-US" dirty="0">
                <a:latin typeface="Consolas" panose="020B0609020204030204" pitchFamily="49" charset="0"/>
              </a:rPr>
              <a:t> == value).</a:t>
            </a:r>
            <a:r>
              <a:rPr lang="en-US" dirty="0" err="1">
                <a:latin typeface="Consolas" panose="020B0609020204030204" pitchFamily="49" charset="0"/>
              </a:rPr>
              <a:t>ToList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6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3077-1569-45AE-988E-0F8AE126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– Adding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8712-ED6F-4902-9E48-3B04DD26E2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Adds data via the Add or </a:t>
            </a:r>
            <a:r>
              <a:rPr lang="en-US" dirty="0" err="1"/>
              <a:t>AddRange</a:t>
            </a:r>
            <a:r>
              <a:rPr lang="en-US" dirty="0"/>
              <a:t> method</a:t>
            </a:r>
          </a:p>
          <a:p>
            <a:r>
              <a:rPr lang="en-US" dirty="0" err="1">
                <a:latin typeface="Consolas" panose="020B0609020204030204" pitchFamily="49" charset="0"/>
              </a:rPr>
              <a:t>context.add</a:t>
            </a:r>
            <a:r>
              <a:rPr lang="en-US" dirty="0">
                <a:latin typeface="Consolas" panose="020B0609020204030204" pitchFamily="49" charset="0"/>
              </a:rPr>
              <a:t>(object);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context.SaveChanges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3665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3077-1569-45AE-988E-0F8AE126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– Modifying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8712-ED6F-4902-9E48-3B04DD26E2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Updates data via the Update or </a:t>
            </a:r>
            <a:r>
              <a:rPr lang="en-US" dirty="0" err="1"/>
              <a:t>UpdateRange</a:t>
            </a:r>
            <a:r>
              <a:rPr lang="en-US" dirty="0"/>
              <a:t> method</a:t>
            </a:r>
          </a:p>
          <a:p>
            <a:r>
              <a:rPr lang="en-US" dirty="0" err="1">
                <a:latin typeface="Consolas" panose="020B0609020204030204" pitchFamily="49" charset="0"/>
              </a:rPr>
              <a:t>context.Update</a:t>
            </a:r>
            <a:r>
              <a:rPr lang="en-US" dirty="0">
                <a:latin typeface="Consolas" panose="020B0609020204030204" pitchFamily="49" charset="0"/>
              </a:rPr>
              <a:t>(object);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context.SaveChanges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/>
              <a:t>Updates when changes are made to the object</a:t>
            </a:r>
          </a:p>
          <a:p>
            <a:r>
              <a:rPr lang="en-US" dirty="0" err="1">
                <a:latin typeface="Consolas" panose="020B0609020204030204" pitchFamily="49" charset="0"/>
              </a:rPr>
              <a:t>context.add</a:t>
            </a:r>
            <a:r>
              <a:rPr lang="en-US" dirty="0">
                <a:latin typeface="Consolas" panose="020B0609020204030204" pitchFamily="49" charset="0"/>
              </a:rPr>
              <a:t>(object);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context.SaveChanges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object.property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newvalue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context.SaveChanges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4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Joins</a:t>
            </a:r>
          </a:p>
          <a:p>
            <a:r>
              <a:rPr lang="en-US" dirty="0"/>
              <a:t>Installing SQL Server</a:t>
            </a:r>
          </a:p>
          <a:p>
            <a:r>
              <a:rPr lang="en-US" dirty="0"/>
              <a:t>ORMs</a:t>
            </a:r>
          </a:p>
          <a:p>
            <a:r>
              <a:rPr lang="en-US" dirty="0">
                <a:latin typeface="+mj-lt"/>
              </a:rPr>
              <a:t>E</a:t>
            </a:r>
            <a:r>
              <a:rPr lang="en-US" dirty="0"/>
              <a:t>ntity Framework Core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3077-1569-45AE-988E-0F8AE126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– Removing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8712-ED6F-4902-9E48-3B04DD26E2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Updates data via the Remove method</a:t>
            </a:r>
          </a:p>
          <a:p>
            <a:r>
              <a:rPr lang="en-US" dirty="0" err="1">
                <a:latin typeface="Consolas" panose="020B0609020204030204" pitchFamily="49" charset="0"/>
              </a:rPr>
              <a:t>context.Remove</a:t>
            </a:r>
            <a:r>
              <a:rPr lang="en-US" dirty="0">
                <a:latin typeface="Consolas" panose="020B0609020204030204" pitchFamily="49" charset="0"/>
              </a:rPr>
              <a:t>(object);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context.SaveChanges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737003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094E-5062-48F4-9E8A-BD60F2D3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 - </a:t>
            </a:r>
            <a:r>
              <a:rPr lang="en-US" dirty="0" err="1"/>
              <a:t>DbSet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2DB5F-0F58-4BFE-A1FC-09EF67F6D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DbSet</a:t>
            </a:r>
            <a:r>
              <a:rPr lang="en-US" dirty="0"/>
              <a:t> class represents a collection of a given entity within the model</a:t>
            </a:r>
          </a:p>
          <a:p>
            <a:r>
              <a:rPr lang="en-US" dirty="0"/>
              <a:t>It is the gateway for database operations against the entity</a:t>
            </a:r>
          </a:p>
          <a:p>
            <a:r>
              <a:rPr lang="en-US" dirty="0">
                <a:latin typeface="Consolas" panose="020B0609020204030204" pitchFamily="49" charset="0"/>
              </a:rPr>
              <a:t>public class object { …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 class context : </a:t>
            </a:r>
            <a:r>
              <a:rPr lang="en-US" dirty="0" err="1">
                <a:latin typeface="Consolas" panose="020B0609020204030204" pitchFamily="49" charset="0"/>
              </a:rPr>
              <a:t>DbContext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public </a:t>
            </a:r>
            <a:r>
              <a:rPr lang="en-US" dirty="0" err="1">
                <a:latin typeface="Consolas" panose="020B0609020204030204" pitchFamily="49" charset="0"/>
              </a:rPr>
              <a:t>DbSet</a:t>
            </a:r>
            <a:r>
              <a:rPr lang="en-US" dirty="0">
                <a:latin typeface="Consolas" panose="020B0609020204030204" pitchFamily="49" charset="0"/>
              </a:rPr>
              <a:t>&lt;object&gt; Objects { get; set;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6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094E-5062-48F4-9E8A-BD60F2D3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 -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2DB5F-0F58-4BFE-A1FC-09EF67F6D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EF Core supports one-to-one, one-to-many, and many-to-many relationships</a:t>
            </a:r>
          </a:p>
          <a:p>
            <a:r>
              <a:rPr lang="en-US" dirty="0"/>
              <a:t>Your model should already be built in a way that handles these relationships</a:t>
            </a:r>
          </a:p>
          <a:p>
            <a:r>
              <a:rPr lang="en-US" dirty="0">
                <a:latin typeface="Consolas" panose="020B0609020204030204" pitchFamily="49" charset="0"/>
              </a:rPr>
              <a:t>public class Object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…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public </a:t>
            </a:r>
            <a:r>
              <a:rPr lang="en-US" dirty="0" err="1">
                <a:latin typeface="Consolas" panose="020B0609020204030204" pitchFamily="49" charset="0"/>
              </a:rPr>
              <a:t>AnotherObject</a:t>
            </a:r>
            <a:r>
              <a:rPr lang="en-US" dirty="0">
                <a:latin typeface="Consolas" panose="020B0609020204030204" pitchFamily="49" charset="0"/>
              </a:rPr>
              <a:t> x { get; set; 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public class </a:t>
            </a:r>
            <a:r>
              <a:rPr lang="en-US" dirty="0" err="1">
                <a:latin typeface="Consolas" panose="020B0609020204030204" pitchFamily="49" charset="0"/>
              </a:rPr>
              <a:t>AnotherObject</a:t>
            </a:r>
            <a:r>
              <a:rPr lang="en-US" dirty="0">
                <a:latin typeface="Consolas" panose="020B0609020204030204" pitchFamily="49" charset="0"/>
              </a:rPr>
              <a:t> { …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26F0-BA80-48FE-B55F-BD022A74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 – Connection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590D-5D1A-40EB-A393-F7649D83A9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Connection strings contain the information about the data source that EF is connecting to</a:t>
            </a:r>
          </a:p>
          <a:p>
            <a:r>
              <a:rPr lang="en-US" dirty="0" err="1">
                <a:latin typeface="Consolas" panose="020B0609020204030204" pitchFamily="49" charset="0"/>
              </a:rPr>
              <a:t>optionsBuilder.UseSqlServer</a:t>
            </a:r>
            <a:r>
              <a:rPr lang="en-US" dirty="0">
                <a:latin typeface="Consolas" panose="020B0609020204030204" pitchFamily="49" charset="0"/>
              </a:rPr>
              <a:t>(                @"Server=SERVERNAMEHERE;Database=DATABASEHERE;Integrated Security=True;");</a:t>
            </a:r>
          </a:p>
        </p:txBody>
      </p:sp>
    </p:spTree>
    <p:extLst>
      <p:ext uri="{BB962C8B-B14F-4D97-AF65-F5344CB8AC3E}">
        <p14:creationId xmlns:p14="http://schemas.microsoft.com/office/powerpoint/2010/main" val="3455036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26F0-BA80-48FE-B55F-BD022A74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EF Core –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590D-5D1A-40EB-A393-F7649D83A9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Migrations is a tool to help keep your database in sync with your model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dotnet </a:t>
            </a:r>
            <a:r>
              <a:rPr lang="en-US" dirty="0" err="1">
                <a:latin typeface="Consolas" panose="020B0609020204030204" pitchFamily="49" charset="0"/>
              </a:rPr>
              <a:t>ef</a:t>
            </a:r>
            <a:r>
              <a:rPr lang="en-US" dirty="0">
                <a:latin typeface="Consolas" panose="020B0609020204030204" pitchFamily="49" charset="0"/>
              </a:rPr>
              <a:t> migrations add &lt;NAME&gt;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dotnet </a:t>
            </a:r>
            <a:r>
              <a:rPr lang="en-US" dirty="0" err="1">
                <a:latin typeface="Consolas" panose="020B0609020204030204" pitchFamily="49" charset="0"/>
              </a:rPr>
              <a:t>ef</a:t>
            </a:r>
            <a:r>
              <a:rPr lang="en-US" dirty="0">
                <a:latin typeface="Consolas" panose="020B0609020204030204" pitchFamily="49" charset="0"/>
              </a:rPr>
              <a:t> database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64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4CB2-A668-4FC6-9B69-F2375BD9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98D2-3BC5-40B9-A22E-10805F94C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Entity Framework Core</a:t>
            </a:r>
          </a:p>
          <a:p>
            <a:pPr lvl="1"/>
            <a:r>
              <a:rPr lang="en-US" dirty="0">
                <a:hlinkClick r:id="rId2"/>
              </a:rPr>
              <a:t>https://www.learnentityframeworkcore.com/</a:t>
            </a:r>
            <a:endParaRPr lang="en-US" dirty="0"/>
          </a:p>
          <a:p>
            <a:r>
              <a:rPr lang="en-US" dirty="0"/>
              <a:t>Entity Framework Docs</a:t>
            </a:r>
          </a:p>
          <a:p>
            <a:pPr lvl="1"/>
            <a:r>
              <a:rPr lang="en-US" dirty="0">
                <a:hlinkClick r:id="rId3"/>
              </a:rPr>
              <a:t>https://docs.microsoft.com/en-us/ef/core/</a:t>
            </a:r>
            <a:endParaRPr lang="en-US" dirty="0"/>
          </a:p>
          <a:p>
            <a:r>
              <a:rPr lang="en-US" dirty="0" err="1"/>
              <a:t>Codecademy</a:t>
            </a:r>
            <a:r>
              <a:rPr lang="en-US" dirty="0"/>
              <a:t>: Introduction to LINQ</a:t>
            </a:r>
          </a:p>
          <a:p>
            <a:pPr lvl="1"/>
            <a:r>
              <a:rPr lang="en-US" dirty="0">
                <a:hlinkClick r:id="rId4"/>
              </a:rPr>
              <a:t>https://www.codecademy.com/courses/learn-c-sharp/lessons/csharp-linq/exercises/introduction-to-linq</a:t>
            </a:r>
            <a:endParaRPr lang="en-US" dirty="0"/>
          </a:p>
          <a:p>
            <a:r>
              <a:rPr lang="en-US" dirty="0"/>
              <a:t>LINQ Docs</a:t>
            </a:r>
          </a:p>
          <a:p>
            <a:pPr lvl="1"/>
            <a:r>
              <a:rPr lang="en-US" dirty="0">
                <a:hlinkClick r:id="rId5"/>
              </a:rPr>
              <a:t>https://docs.microsoft.com/en-us/dotnet/csharp/programming-guide/concepts/linq/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4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For Next Class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Continue to break down your application into manageable tasks and create issues in GitHub</a:t>
            </a: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EA9C-C571-4D54-A232-11B6AA90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AD12-B90C-4B43-94B5-17BFF36D8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Joins are a way to link data table</a:t>
            </a:r>
          </a:p>
          <a:p>
            <a:r>
              <a:rPr lang="en-US" dirty="0"/>
              <a:t>Inner Join</a:t>
            </a:r>
          </a:p>
          <a:p>
            <a:pPr lvl="1"/>
            <a:r>
              <a:rPr lang="en-US" dirty="0"/>
              <a:t>Only returns data that is in both tables</a:t>
            </a:r>
          </a:p>
          <a:p>
            <a:r>
              <a:rPr lang="en-US" dirty="0"/>
              <a:t>Outer Join</a:t>
            </a:r>
          </a:p>
          <a:p>
            <a:pPr lvl="1"/>
            <a:r>
              <a:rPr lang="en-US" dirty="0"/>
              <a:t>Returns all data from one table and any data matching in second table</a:t>
            </a:r>
          </a:p>
          <a:p>
            <a:pPr lvl="1"/>
            <a:r>
              <a:rPr lang="en-US" dirty="0"/>
              <a:t>Left Join</a:t>
            </a:r>
          </a:p>
          <a:p>
            <a:pPr lvl="2"/>
            <a:r>
              <a:rPr lang="en-US" dirty="0"/>
              <a:t>Returns all data from the left table and any matching data from the right table</a:t>
            </a:r>
          </a:p>
          <a:p>
            <a:pPr lvl="1"/>
            <a:r>
              <a:rPr lang="en-US" dirty="0"/>
              <a:t>Right Join</a:t>
            </a:r>
          </a:p>
          <a:p>
            <a:pPr lvl="2"/>
            <a:r>
              <a:rPr lang="en-US" dirty="0"/>
              <a:t>Returns any matching data from the left table and all data from the right table</a:t>
            </a:r>
          </a:p>
          <a:p>
            <a:pPr lvl="1"/>
            <a:r>
              <a:rPr lang="en-US" dirty="0"/>
              <a:t>Full Join</a:t>
            </a:r>
          </a:p>
          <a:p>
            <a:pPr lvl="2"/>
            <a:r>
              <a:rPr lang="en-US" dirty="0"/>
              <a:t>Returns all data from both the left table and right table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4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E892-751E-4418-B9D8-CAB8994A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Movies Database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3F147-AFB4-467A-B5B6-E235D61F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31" y="2422483"/>
            <a:ext cx="4180264" cy="140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F4718-9A71-4407-9798-771D33BD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62" y="2101390"/>
            <a:ext cx="2242745" cy="1406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53952-7116-4DD9-BE70-D80820F5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089" y="2398420"/>
            <a:ext cx="913693" cy="1406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3F974-80D6-4391-B32D-D2FA6E4C4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72" y="4007518"/>
            <a:ext cx="4364527" cy="73292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B19E17-0CBF-4511-9550-6061A9FCB92A}"/>
              </a:ext>
            </a:extLst>
          </p:cNvPr>
          <p:cNvCxnSpPr>
            <a:cxnSpLocks/>
          </p:cNvCxnSpPr>
          <p:nvPr/>
        </p:nvCxnSpPr>
        <p:spPr>
          <a:xfrm>
            <a:off x="3555332" y="2701089"/>
            <a:ext cx="920415" cy="291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C994F1-2FF2-4882-83A6-17461FED3604}"/>
              </a:ext>
            </a:extLst>
          </p:cNvPr>
          <p:cNvCxnSpPr>
            <a:cxnSpLocks/>
          </p:cNvCxnSpPr>
          <p:nvPr/>
        </p:nvCxnSpPr>
        <p:spPr>
          <a:xfrm>
            <a:off x="3555332" y="2755232"/>
            <a:ext cx="932769" cy="1834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E1FC8F-0578-48F5-9683-A3DDC444227E}"/>
              </a:ext>
            </a:extLst>
          </p:cNvPr>
          <p:cNvCxnSpPr/>
          <p:nvPr/>
        </p:nvCxnSpPr>
        <p:spPr>
          <a:xfrm>
            <a:off x="8781157" y="2992793"/>
            <a:ext cx="910280" cy="201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1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- 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SELECT &lt;</a:t>
            </a:r>
            <a:r>
              <a:rPr lang="en-US" dirty="0" err="1">
                <a:latin typeface="Consolas" panose="020B0609020204030204" pitchFamily="49" charset="0"/>
              </a:rPr>
              <a:t>TABLEx</a:t>
            </a:r>
            <a:r>
              <a:rPr lang="en-US" dirty="0">
                <a:latin typeface="Consolas" panose="020B0609020204030204" pitchFamily="49" charset="0"/>
              </a:rPr>
              <a:t>&gt;.&lt;COLUMNS&gt;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&lt;TABLE1&gt;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[INNER] JOIN &lt;TABLE2&gt;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ON &lt;CONDITION&gt;</a:t>
            </a:r>
          </a:p>
        </p:txBody>
      </p:sp>
    </p:spTree>
    <p:extLst>
      <p:ext uri="{BB962C8B-B14F-4D97-AF65-F5344CB8AC3E}">
        <p14:creationId xmlns:p14="http://schemas.microsoft.com/office/powerpoint/2010/main" val="127055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– Left 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SELECT &lt;</a:t>
            </a:r>
            <a:r>
              <a:rPr lang="en-US" dirty="0" err="1">
                <a:latin typeface="Consolas" panose="020B0609020204030204" pitchFamily="49" charset="0"/>
              </a:rPr>
              <a:t>TABLEx</a:t>
            </a:r>
            <a:r>
              <a:rPr lang="en-US" dirty="0">
                <a:latin typeface="Consolas" panose="020B0609020204030204" pitchFamily="49" charset="0"/>
              </a:rPr>
              <a:t>&gt;.&lt;COLUMNS&gt;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&lt;TABLE1&gt;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LEFT [OUTER] JOIN &lt;TABLE2&gt;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ON &lt;CONDITION&gt;</a:t>
            </a:r>
          </a:p>
        </p:txBody>
      </p:sp>
    </p:spTree>
    <p:extLst>
      <p:ext uri="{BB962C8B-B14F-4D97-AF65-F5344CB8AC3E}">
        <p14:creationId xmlns:p14="http://schemas.microsoft.com/office/powerpoint/2010/main" val="319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– Right 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SELECT &lt;</a:t>
            </a:r>
            <a:r>
              <a:rPr lang="en-US" dirty="0" err="1">
                <a:latin typeface="Consolas" panose="020B0609020204030204" pitchFamily="49" charset="0"/>
              </a:rPr>
              <a:t>TABLEx</a:t>
            </a:r>
            <a:r>
              <a:rPr lang="en-US" dirty="0">
                <a:latin typeface="Consolas" panose="020B0609020204030204" pitchFamily="49" charset="0"/>
              </a:rPr>
              <a:t>&gt;.&lt;COLUMNS&gt;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&lt;TABLE1&gt;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RIGHT [OUTER] JOIN &lt;TABLE2&gt;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ON &lt;CONDITION&gt;</a:t>
            </a:r>
          </a:p>
        </p:txBody>
      </p:sp>
    </p:spTree>
    <p:extLst>
      <p:ext uri="{BB962C8B-B14F-4D97-AF65-F5344CB8AC3E}">
        <p14:creationId xmlns:p14="http://schemas.microsoft.com/office/powerpoint/2010/main" val="63446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74B-D138-452E-AC64-690BF646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– Full 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3714-3E31-48D4-B913-EB7C9E78E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SELECT &lt;</a:t>
            </a:r>
            <a:r>
              <a:rPr lang="en-US" dirty="0" err="1">
                <a:latin typeface="Consolas" panose="020B0609020204030204" pitchFamily="49" charset="0"/>
              </a:rPr>
              <a:t>TABLEx</a:t>
            </a:r>
            <a:r>
              <a:rPr lang="en-US" dirty="0">
                <a:latin typeface="Consolas" panose="020B0609020204030204" pitchFamily="49" charset="0"/>
              </a:rPr>
              <a:t>&gt;.&lt;COLUMNS&gt;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&lt;TABLE1&gt;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FULL [OUTER] JOIN &lt;TABLE2&gt;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ON &lt;CONDITION&gt;</a:t>
            </a:r>
          </a:p>
        </p:txBody>
      </p:sp>
    </p:spTree>
    <p:extLst>
      <p:ext uri="{BB962C8B-B14F-4D97-AF65-F5344CB8AC3E}">
        <p14:creationId xmlns:p14="http://schemas.microsoft.com/office/powerpoint/2010/main" val="167246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B9EC-84FC-44C9-8F01-D2FFA214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43A4-BC8B-4EB9-8393-5ED9D7FC81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https://www.microsoft.com/en-us/sql-server/sql-server-downloads</a:t>
            </a:r>
            <a:endParaRPr lang="en-US" dirty="0"/>
          </a:p>
          <a:p>
            <a:r>
              <a:rPr lang="en-US" dirty="0"/>
              <a:t>SQL Server 2019</a:t>
            </a:r>
          </a:p>
          <a:p>
            <a:r>
              <a:rPr lang="en-US" dirty="0"/>
              <a:t>Install the Express Edition</a:t>
            </a:r>
          </a:p>
        </p:txBody>
      </p:sp>
    </p:spTree>
    <p:extLst>
      <p:ext uri="{BB962C8B-B14F-4D97-AF65-F5344CB8AC3E}">
        <p14:creationId xmlns:p14="http://schemas.microsoft.com/office/powerpoint/2010/main" val="13203610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9468</TotalTime>
  <Words>967</Words>
  <Application>Microsoft Office PowerPoint</Application>
  <PresentationFormat>Widescreen</PresentationFormat>
  <Paragraphs>111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Simple</vt:lpstr>
      <vt:lpstr>.NET Bootcamp</vt:lpstr>
      <vt:lpstr>Overview</vt:lpstr>
      <vt:lpstr>Joins</vt:lpstr>
      <vt:lpstr>Movies Database Tables</vt:lpstr>
      <vt:lpstr>SQL - Inner Join</vt:lpstr>
      <vt:lpstr>SQL – Left Outer Join</vt:lpstr>
      <vt:lpstr>SQL – Right Outer Join</vt:lpstr>
      <vt:lpstr>SQL – Full Outer Join</vt:lpstr>
      <vt:lpstr>Installing SQL Server</vt:lpstr>
      <vt:lpstr>What is an ORM?</vt:lpstr>
      <vt:lpstr>Why use an ORM?</vt:lpstr>
      <vt:lpstr>Entity Framework Core</vt:lpstr>
      <vt:lpstr>Installing EF Core</vt:lpstr>
      <vt:lpstr>Using EF Core</vt:lpstr>
      <vt:lpstr>Using EF Core - Models</vt:lpstr>
      <vt:lpstr>Using EF Core - DBContext</vt:lpstr>
      <vt:lpstr>DBContext – Querying Data</vt:lpstr>
      <vt:lpstr>DBContext – Adding data</vt:lpstr>
      <vt:lpstr>DBContext – Modifying data</vt:lpstr>
      <vt:lpstr>DBContext – Removing data</vt:lpstr>
      <vt:lpstr>Using EF Core - DbSet</vt:lpstr>
      <vt:lpstr>Using EF Core - Relationships</vt:lpstr>
      <vt:lpstr>Using EF Core – Connection Strings</vt:lpstr>
      <vt:lpstr>Using EF Core – Migrations</vt:lpstr>
      <vt:lpstr>Further Reading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305</cp:revision>
  <dcterms:created xsi:type="dcterms:W3CDTF">2018-04-19T08:38:52Z</dcterms:created>
  <dcterms:modified xsi:type="dcterms:W3CDTF">2020-12-05T16:27:34Z</dcterms:modified>
  <cp:category/>
</cp:coreProperties>
</file>